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1" r:id="rId2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1" Type="http://schemas.openxmlformats.org/officeDocument/2006/relationships/slide" Target="slides/slide8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45.xml"/></Relationships>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A6ABB09B-693D-5225-6711-C6FF7E2C086D}"/>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4CFA16-A8D5-484E-BEE0-6367437D94F3}"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02786" name="Rectangle 2">
            <a:extLst>
              <a:ext uri="{FF2B5EF4-FFF2-40B4-BE49-F238E27FC236}">
                <a16:creationId xmlns:a16="http://schemas.microsoft.com/office/drawing/2014/main" id="{C26397CC-D45E-63A1-D736-74F3297D8CF1}"/>
              </a:ext>
            </a:extLst>
          </p:cNvPr>
          <p:cNvSpPr>
            <a:spLocks noGrp="1" noChangeArrowheads="1"/>
          </p:cNvSpPr>
          <p:nvPr>
            <p:ph type="title"/>
          </p:nvPr>
        </p:nvSpPr>
        <p:spPr/>
        <p:txBody>
          <a:bodyPr/>
          <a:lstStyle/>
          <a:p>
            <a:r>
              <a:rPr lang="en-US" altLang="zh-CN" sz="2800">
                <a:ea typeface="宋体" panose="02010600030101010101" pitchFamily="2" charset="-122"/>
              </a:rPr>
              <a:t>Opportunities &amp; Challenges for GOES-R</a:t>
            </a:r>
          </a:p>
        </p:txBody>
      </p:sp>
      <p:grpSp>
        <p:nvGrpSpPr>
          <p:cNvPr id="502846" name="Group 62">
            <a:extLst>
              <a:ext uri="{FF2B5EF4-FFF2-40B4-BE49-F238E27FC236}">
                <a16:creationId xmlns:a16="http://schemas.microsoft.com/office/drawing/2014/main" id="{92DBE5A2-7D61-2875-52EA-FF0194DC6293}"/>
              </a:ext>
            </a:extLst>
          </p:cNvPr>
          <p:cNvGrpSpPr>
            <a:grpSpLocks/>
          </p:cNvGrpSpPr>
          <p:nvPr/>
        </p:nvGrpSpPr>
        <p:grpSpPr bwMode="auto">
          <a:xfrm>
            <a:off x="241300" y="3708400"/>
            <a:ext cx="4886325" cy="2781300"/>
            <a:chOff x="152" y="2336"/>
            <a:chExt cx="3078" cy="1752"/>
          </a:xfrm>
        </p:grpSpPr>
        <p:sp>
          <p:nvSpPr>
            <p:cNvPr id="502794" name="Rectangle 10">
              <a:extLst>
                <a:ext uri="{FF2B5EF4-FFF2-40B4-BE49-F238E27FC236}">
                  <a16:creationId xmlns:a16="http://schemas.microsoft.com/office/drawing/2014/main" id="{BB753207-3B6F-5894-6F70-547E4BCC9D9A}"/>
                </a:ext>
              </a:extLst>
            </p:cNvPr>
            <p:cNvSpPr>
              <a:spLocks noChangeArrowheads="1"/>
            </p:cNvSpPr>
            <p:nvPr/>
          </p:nvSpPr>
          <p:spPr bwMode="auto">
            <a:xfrm>
              <a:off x="152" y="2336"/>
              <a:ext cx="2360" cy="175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Communications &amp; Processing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 Orders of Magnitude increase in instrument data throughput</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Product distribution and throughput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Integration of multiple instruments &amp; platforms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On-board processing options</a:t>
              </a:r>
            </a:p>
          </p:txBody>
        </p:sp>
        <p:grpSp>
          <p:nvGrpSpPr>
            <p:cNvPr id="502845" name="Group 61">
              <a:extLst>
                <a:ext uri="{FF2B5EF4-FFF2-40B4-BE49-F238E27FC236}">
                  <a16:creationId xmlns:a16="http://schemas.microsoft.com/office/drawing/2014/main" id="{262402CD-1496-539A-93DF-980213B7DC49}"/>
                </a:ext>
              </a:extLst>
            </p:cNvPr>
            <p:cNvGrpSpPr>
              <a:grpSpLocks/>
            </p:cNvGrpSpPr>
            <p:nvPr/>
          </p:nvGrpSpPr>
          <p:grpSpPr bwMode="auto">
            <a:xfrm>
              <a:off x="2496" y="2436"/>
              <a:ext cx="734" cy="1644"/>
              <a:chOff x="2496" y="2436"/>
              <a:chExt cx="734" cy="1644"/>
            </a:xfrm>
          </p:grpSpPr>
          <p:sp>
            <p:nvSpPr>
              <p:cNvPr id="502796" name="Line 12">
                <a:extLst>
                  <a:ext uri="{FF2B5EF4-FFF2-40B4-BE49-F238E27FC236}">
                    <a16:creationId xmlns:a16="http://schemas.microsoft.com/office/drawing/2014/main" id="{C8391653-D35B-62E2-61BF-333844940A31}"/>
                  </a:ext>
                </a:extLst>
              </p:cNvPr>
              <p:cNvSpPr>
                <a:spLocks noChangeShapeType="1"/>
              </p:cNvSpPr>
              <p:nvPr/>
            </p:nvSpPr>
            <p:spPr bwMode="auto">
              <a:xfrm flipH="1" flipV="1">
                <a:off x="2496" y="2436"/>
                <a:ext cx="734" cy="10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797" name="Line 13">
                <a:extLst>
                  <a:ext uri="{FF2B5EF4-FFF2-40B4-BE49-F238E27FC236}">
                    <a16:creationId xmlns:a16="http://schemas.microsoft.com/office/drawing/2014/main" id="{5CB0B00B-4DDB-548E-D8F8-282A65D44707}"/>
                  </a:ext>
                </a:extLst>
              </p:cNvPr>
              <p:cNvSpPr>
                <a:spLocks noChangeShapeType="1"/>
              </p:cNvSpPr>
              <p:nvPr/>
            </p:nvSpPr>
            <p:spPr bwMode="auto">
              <a:xfrm flipH="1">
                <a:off x="2511" y="3530"/>
                <a:ext cx="693" cy="5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grpSp>
        <p:nvGrpSpPr>
          <p:cNvPr id="502831" name="Group 47">
            <a:extLst>
              <a:ext uri="{FF2B5EF4-FFF2-40B4-BE49-F238E27FC236}">
                <a16:creationId xmlns:a16="http://schemas.microsoft.com/office/drawing/2014/main" id="{BE65533B-9EA6-F2ED-8AB4-93EADA2CC871}"/>
              </a:ext>
            </a:extLst>
          </p:cNvPr>
          <p:cNvGrpSpPr>
            <a:grpSpLocks/>
          </p:cNvGrpSpPr>
          <p:nvPr/>
        </p:nvGrpSpPr>
        <p:grpSpPr bwMode="auto">
          <a:xfrm>
            <a:off x="4114800" y="882650"/>
            <a:ext cx="5029200" cy="2082800"/>
            <a:chOff x="2592" y="664"/>
            <a:chExt cx="3168" cy="1312"/>
          </a:xfrm>
        </p:grpSpPr>
        <p:sp>
          <p:nvSpPr>
            <p:cNvPr id="502832" name="AutoShape 48">
              <a:extLst>
                <a:ext uri="{FF2B5EF4-FFF2-40B4-BE49-F238E27FC236}">
                  <a16:creationId xmlns:a16="http://schemas.microsoft.com/office/drawing/2014/main" id="{DF387E18-DA5F-4A29-E4C5-F6C9078E93EB}"/>
                </a:ext>
              </a:extLst>
            </p:cNvPr>
            <p:cNvSpPr>
              <a:spLocks noChangeArrowheads="1"/>
            </p:cNvSpPr>
            <p:nvPr/>
          </p:nvSpPr>
          <p:spPr bwMode="auto">
            <a:xfrm>
              <a:off x="2592" y="1072"/>
              <a:ext cx="648" cy="41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33" name="Rectangle 49">
              <a:extLst>
                <a:ext uri="{FF2B5EF4-FFF2-40B4-BE49-F238E27FC236}">
                  <a16:creationId xmlns:a16="http://schemas.microsoft.com/office/drawing/2014/main" id="{17EB4A78-72D2-93B9-3DC8-8F4CCF1C69E7}"/>
                </a:ext>
              </a:extLst>
            </p:cNvPr>
            <p:cNvSpPr>
              <a:spLocks noChangeArrowheads="1"/>
            </p:cNvSpPr>
            <p:nvPr/>
          </p:nvSpPr>
          <p:spPr bwMode="auto">
            <a:xfrm>
              <a:off x="3304" y="664"/>
              <a:ext cx="2456" cy="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Observation Requirements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Temporal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Spectral Coverage &amp;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Spatial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Radiometric Performance</a:t>
              </a:r>
            </a:p>
          </p:txBody>
        </p:sp>
      </p:grpSp>
      <p:grpSp>
        <p:nvGrpSpPr>
          <p:cNvPr id="502834" name="Group 50">
            <a:extLst>
              <a:ext uri="{FF2B5EF4-FFF2-40B4-BE49-F238E27FC236}">
                <a16:creationId xmlns:a16="http://schemas.microsoft.com/office/drawing/2014/main" id="{8978FEB8-2366-2D96-3792-5454CD83115F}"/>
              </a:ext>
            </a:extLst>
          </p:cNvPr>
          <p:cNvGrpSpPr>
            <a:grpSpLocks/>
          </p:cNvGrpSpPr>
          <p:nvPr/>
        </p:nvGrpSpPr>
        <p:grpSpPr bwMode="auto">
          <a:xfrm>
            <a:off x="911225" y="1466850"/>
            <a:ext cx="2667000" cy="857250"/>
            <a:chOff x="598" y="1008"/>
            <a:chExt cx="1680" cy="540"/>
          </a:xfrm>
        </p:grpSpPr>
        <p:sp>
          <p:nvSpPr>
            <p:cNvPr id="502835" name="AutoShape 51">
              <a:extLst>
                <a:ext uri="{FF2B5EF4-FFF2-40B4-BE49-F238E27FC236}">
                  <a16:creationId xmlns:a16="http://schemas.microsoft.com/office/drawing/2014/main" id="{B9BAF72E-ED4D-FB9D-EE86-3CAE06A79C39}"/>
                </a:ext>
              </a:extLst>
            </p:cNvPr>
            <p:cNvSpPr>
              <a:spLocks noChangeArrowheads="1"/>
            </p:cNvSpPr>
            <p:nvPr/>
          </p:nvSpPr>
          <p:spPr bwMode="auto">
            <a:xfrm>
              <a:off x="598" y="1008"/>
              <a:ext cx="1680" cy="540"/>
            </a:xfrm>
            <a:prstGeom prst="flowChartTerminator">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36" name="Rectangle 52">
              <a:extLst>
                <a:ext uri="{FF2B5EF4-FFF2-40B4-BE49-F238E27FC236}">
                  <a16:creationId xmlns:a16="http://schemas.microsoft.com/office/drawing/2014/main" id="{C60DFB7B-22A6-1FFA-6D9F-510C9D5A14AD}"/>
                </a:ext>
              </a:extLst>
            </p:cNvPr>
            <p:cNvSpPr>
              <a:spLocks noChangeArrowheads="1"/>
            </p:cNvSpPr>
            <p:nvPr/>
          </p:nvSpPr>
          <p:spPr bwMode="auto">
            <a:xfrm>
              <a:off x="712" y="1096"/>
              <a:ext cx="1544" cy="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Needs</a:t>
              </a:r>
            </a:p>
          </p:txBody>
        </p:sp>
      </p:grpSp>
      <p:grpSp>
        <p:nvGrpSpPr>
          <p:cNvPr id="502837" name="Group 53">
            <a:extLst>
              <a:ext uri="{FF2B5EF4-FFF2-40B4-BE49-F238E27FC236}">
                <a16:creationId xmlns:a16="http://schemas.microsoft.com/office/drawing/2014/main" id="{C4F96A6F-880D-9C33-F13F-D531D63380CE}"/>
              </a:ext>
            </a:extLst>
          </p:cNvPr>
          <p:cNvGrpSpPr>
            <a:grpSpLocks/>
          </p:cNvGrpSpPr>
          <p:nvPr/>
        </p:nvGrpSpPr>
        <p:grpSpPr bwMode="auto">
          <a:xfrm>
            <a:off x="5016500" y="4146550"/>
            <a:ext cx="3784600" cy="2711450"/>
            <a:chOff x="3160" y="2612"/>
            <a:chExt cx="2384" cy="1708"/>
          </a:xfrm>
        </p:grpSpPr>
        <p:sp>
          <p:nvSpPr>
            <p:cNvPr id="502838" name="Rectangle 54">
              <a:extLst>
                <a:ext uri="{FF2B5EF4-FFF2-40B4-BE49-F238E27FC236}">
                  <a16:creationId xmlns:a16="http://schemas.microsoft.com/office/drawing/2014/main" id="{A478E0E3-1324-86E2-02F2-790F6F6B61C0}"/>
                </a:ext>
              </a:extLst>
            </p:cNvPr>
            <p:cNvSpPr>
              <a:spLocks noChangeArrowheads="1"/>
            </p:cNvSpPr>
            <p:nvPr/>
          </p:nvSpPr>
          <p:spPr bwMode="auto">
            <a:xfrm>
              <a:off x="3160" y="3008"/>
              <a:ext cx="2384" cy="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Opportunities &amp; Challenges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Instruments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Processing &amp; Communication Technologies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End-to-End Architectures</a:t>
              </a:r>
            </a:p>
          </p:txBody>
        </p:sp>
        <p:sp>
          <p:nvSpPr>
            <p:cNvPr id="502839" name="AutoShape 55">
              <a:extLst>
                <a:ext uri="{FF2B5EF4-FFF2-40B4-BE49-F238E27FC236}">
                  <a16:creationId xmlns:a16="http://schemas.microsoft.com/office/drawing/2014/main" id="{AEC4C722-A021-D94F-3212-A9D0D13CD2C2}"/>
                </a:ext>
              </a:extLst>
            </p:cNvPr>
            <p:cNvSpPr>
              <a:spLocks noChangeArrowheads="1"/>
            </p:cNvSpPr>
            <p:nvPr/>
          </p:nvSpPr>
          <p:spPr bwMode="auto">
            <a:xfrm rot="5400000">
              <a:off x="4134" y="2626"/>
              <a:ext cx="444" cy="416"/>
            </a:xfrm>
            <a:custGeom>
              <a:avLst/>
              <a:gdLst>
                <a:gd name="G0" fmla="+- 12648 0 0"/>
                <a:gd name="G1" fmla="+- 4828 0 0"/>
                <a:gd name="G2" fmla="+- 21600 0 4828"/>
                <a:gd name="G3" fmla="+- 10800 0 4828"/>
                <a:gd name="G4" fmla="+- 21600 0 12648"/>
                <a:gd name="G5" fmla="*/ G4 G3 10800"/>
                <a:gd name="G6" fmla="+- 21600 0 G5"/>
                <a:gd name="T0" fmla="*/ 12648 w 21600"/>
                <a:gd name="T1" fmla="*/ 0 h 21600"/>
                <a:gd name="T2" fmla="*/ 0 w 21600"/>
                <a:gd name="T3" fmla="*/ 10800 h 21600"/>
                <a:gd name="T4" fmla="*/ 1264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48" y="0"/>
                  </a:moveTo>
                  <a:lnTo>
                    <a:pt x="12648" y="4828"/>
                  </a:lnTo>
                  <a:lnTo>
                    <a:pt x="3375" y="4828"/>
                  </a:lnTo>
                  <a:lnTo>
                    <a:pt x="3375" y="16772"/>
                  </a:lnTo>
                  <a:lnTo>
                    <a:pt x="12648" y="16772"/>
                  </a:lnTo>
                  <a:lnTo>
                    <a:pt x="12648" y="21600"/>
                  </a:lnTo>
                  <a:lnTo>
                    <a:pt x="21600" y="10800"/>
                  </a:lnTo>
                  <a:close/>
                </a:path>
                <a:path w="21600" h="21600">
                  <a:moveTo>
                    <a:pt x="1350" y="4828"/>
                  </a:moveTo>
                  <a:lnTo>
                    <a:pt x="1350" y="16772"/>
                  </a:lnTo>
                  <a:lnTo>
                    <a:pt x="2700" y="16772"/>
                  </a:lnTo>
                  <a:lnTo>
                    <a:pt x="2700" y="4828"/>
                  </a:lnTo>
                  <a:close/>
                </a:path>
                <a:path w="21600" h="21600">
                  <a:moveTo>
                    <a:pt x="0" y="4828"/>
                  </a:moveTo>
                  <a:lnTo>
                    <a:pt x="0" y="16772"/>
                  </a:lnTo>
                  <a:lnTo>
                    <a:pt x="675" y="16772"/>
                  </a:lnTo>
                  <a:lnTo>
                    <a:pt x="675" y="4828"/>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nvGrpSpPr>
          <p:cNvPr id="502840" name="Group 56">
            <a:extLst>
              <a:ext uri="{FF2B5EF4-FFF2-40B4-BE49-F238E27FC236}">
                <a16:creationId xmlns:a16="http://schemas.microsoft.com/office/drawing/2014/main" id="{7BCF4355-1E5D-875B-4354-15C70EBACEAA}"/>
              </a:ext>
            </a:extLst>
          </p:cNvPr>
          <p:cNvGrpSpPr>
            <a:grpSpLocks/>
          </p:cNvGrpSpPr>
          <p:nvPr/>
        </p:nvGrpSpPr>
        <p:grpSpPr bwMode="auto">
          <a:xfrm>
            <a:off x="5334000" y="2851150"/>
            <a:ext cx="3143250" cy="1225550"/>
            <a:chOff x="3360" y="1796"/>
            <a:chExt cx="1980" cy="772"/>
          </a:xfrm>
        </p:grpSpPr>
        <p:grpSp>
          <p:nvGrpSpPr>
            <p:cNvPr id="502841" name="Group 57">
              <a:extLst>
                <a:ext uri="{FF2B5EF4-FFF2-40B4-BE49-F238E27FC236}">
                  <a16:creationId xmlns:a16="http://schemas.microsoft.com/office/drawing/2014/main" id="{D6A6274A-C335-205E-B356-19723CE5788E}"/>
                </a:ext>
              </a:extLst>
            </p:cNvPr>
            <p:cNvGrpSpPr>
              <a:grpSpLocks/>
            </p:cNvGrpSpPr>
            <p:nvPr/>
          </p:nvGrpSpPr>
          <p:grpSpPr bwMode="auto">
            <a:xfrm>
              <a:off x="3360" y="1796"/>
              <a:ext cx="1980" cy="772"/>
              <a:chOff x="3360" y="1796"/>
              <a:chExt cx="1980" cy="772"/>
            </a:xfrm>
          </p:grpSpPr>
          <p:sp>
            <p:nvSpPr>
              <p:cNvPr id="502842" name="Rectangle 58">
                <a:extLst>
                  <a:ext uri="{FF2B5EF4-FFF2-40B4-BE49-F238E27FC236}">
                    <a16:creationId xmlns:a16="http://schemas.microsoft.com/office/drawing/2014/main" id="{E5F5DC84-E065-5C00-368B-5F9E991DE900}"/>
                  </a:ext>
                </a:extLst>
              </p:cNvPr>
              <p:cNvSpPr>
                <a:spLocks noChangeArrowheads="1"/>
              </p:cNvSpPr>
              <p:nvPr/>
            </p:nvSpPr>
            <p:spPr bwMode="auto">
              <a:xfrm>
                <a:off x="3360" y="2292"/>
                <a:ext cx="1980" cy="276"/>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43" name="AutoShape 59">
                <a:extLst>
                  <a:ext uri="{FF2B5EF4-FFF2-40B4-BE49-F238E27FC236}">
                    <a16:creationId xmlns:a16="http://schemas.microsoft.com/office/drawing/2014/main" id="{269F8CAB-698F-8295-A999-5ECAE48FB4CC}"/>
                  </a:ext>
                </a:extLst>
              </p:cNvPr>
              <p:cNvSpPr>
                <a:spLocks noChangeArrowheads="1"/>
              </p:cNvSpPr>
              <p:nvPr/>
            </p:nvSpPr>
            <p:spPr bwMode="auto">
              <a:xfrm rot="5400000">
                <a:off x="4122" y="1810"/>
                <a:ext cx="444" cy="416"/>
              </a:xfrm>
              <a:custGeom>
                <a:avLst/>
                <a:gdLst>
                  <a:gd name="G0" fmla="+- 12648 0 0"/>
                  <a:gd name="G1" fmla="+- 4828 0 0"/>
                  <a:gd name="G2" fmla="+- 21600 0 4828"/>
                  <a:gd name="G3" fmla="+- 10800 0 4828"/>
                  <a:gd name="G4" fmla="+- 21600 0 12648"/>
                  <a:gd name="G5" fmla="*/ G4 G3 10800"/>
                  <a:gd name="G6" fmla="+- 21600 0 G5"/>
                  <a:gd name="T0" fmla="*/ 12648 w 21600"/>
                  <a:gd name="T1" fmla="*/ 0 h 21600"/>
                  <a:gd name="T2" fmla="*/ 0 w 21600"/>
                  <a:gd name="T3" fmla="*/ 10800 h 21600"/>
                  <a:gd name="T4" fmla="*/ 1264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48" y="0"/>
                    </a:moveTo>
                    <a:lnTo>
                      <a:pt x="12648" y="4828"/>
                    </a:lnTo>
                    <a:lnTo>
                      <a:pt x="3375" y="4828"/>
                    </a:lnTo>
                    <a:lnTo>
                      <a:pt x="3375" y="16772"/>
                    </a:lnTo>
                    <a:lnTo>
                      <a:pt x="12648" y="16772"/>
                    </a:lnTo>
                    <a:lnTo>
                      <a:pt x="12648" y="21600"/>
                    </a:lnTo>
                    <a:lnTo>
                      <a:pt x="21600" y="10800"/>
                    </a:lnTo>
                    <a:close/>
                  </a:path>
                  <a:path w="21600" h="21600">
                    <a:moveTo>
                      <a:pt x="1350" y="4828"/>
                    </a:moveTo>
                    <a:lnTo>
                      <a:pt x="1350" y="16772"/>
                    </a:lnTo>
                    <a:lnTo>
                      <a:pt x="2700" y="16772"/>
                    </a:lnTo>
                    <a:lnTo>
                      <a:pt x="2700" y="4828"/>
                    </a:lnTo>
                    <a:close/>
                  </a:path>
                  <a:path w="21600" h="21600">
                    <a:moveTo>
                      <a:pt x="0" y="4828"/>
                    </a:moveTo>
                    <a:lnTo>
                      <a:pt x="0" y="16772"/>
                    </a:lnTo>
                    <a:lnTo>
                      <a:pt x="675" y="16772"/>
                    </a:lnTo>
                    <a:lnTo>
                      <a:pt x="675" y="4828"/>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02844" name="Rectangle 60">
              <a:extLst>
                <a:ext uri="{FF2B5EF4-FFF2-40B4-BE49-F238E27FC236}">
                  <a16:creationId xmlns:a16="http://schemas.microsoft.com/office/drawing/2014/main" id="{B72259F5-851B-909D-6118-9F4245D47313}"/>
                </a:ext>
              </a:extLst>
            </p:cNvPr>
            <p:cNvSpPr>
              <a:spLocks noChangeArrowheads="1"/>
            </p:cNvSpPr>
            <p:nvPr/>
          </p:nvSpPr>
          <p:spPr bwMode="auto">
            <a:xfrm>
              <a:off x="3436" y="2284"/>
              <a:ext cx="1904"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Solutions</a:t>
              </a:r>
            </a:p>
          </p:txBody>
        </p:sp>
      </p:gr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